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69" r:id="rId5"/>
    <p:sldId id="270" r:id="rId6"/>
    <p:sldId id="272" r:id="rId7"/>
    <p:sldId id="258" r:id="rId8"/>
    <p:sldId id="261" r:id="rId9"/>
    <p:sldId id="259" r:id="rId10"/>
    <p:sldId id="266" r:id="rId11"/>
    <p:sldId id="267" r:id="rId12"/>
    <p:sldId id="273" r:id="rId1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2BF0-2359-416E-8CB7-B8AF52D7D37E}" type="datetimeFigureOut">
              <a:rPr kumimoji="1" lang="ja-JP" altLang="en-US" smtClean="0"/>
              <a:pPr/>
              <a:t>2011/5/18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923C3-2120-4040-B818-8FFC57FB876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2BF0-2359-416E-8CB7-B8AF52D7D37E}" type="datetimeFigureOut">
              <a:rPr kumimoji="1" lang="ja-JP" altLang="en-US" smtClean="0"/>
              <a:pPr/>
              <a:t>2011/5/18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923C3-2120-4040-B818-8FFC57FB876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2BF0-2359-416E-8CB7-B8AF52D7D37E}" type="datetimeFigureOut">
              <a:rPr kumimoji="1" lang="ja-JP" altLang="en-US" smtClean="0"/>
              <a:pPr/>
              <a:t>2011/5/18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923C3-2120-4040-B818-8FFC57FB876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2BF0-2359-416E-8CB7-B8AF52D7D37E}" type="datetimeFigureOut">
              <a:rPr kumimoji="1" lang="ja-JP" altLang="en-US" smtClean="0"/>
              <a:pPr/>
              <a:t>2011/5/18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923C3-2120-4040-B818-8FFC57FB876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2BF0-2359-416E-8CB7-B8AF52D7D37E}" type="datetimeFigureOut">
              <a:rPr kumimoji="1" lang="ja-JP" altLang="en-US" smtClean="0"/>
              <a:pPr/>
              <a:t>2011/5/18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923C3-2120-4040-B818-8FFC57FB876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2BF0-2359-416E-8CB7-B8AF52D7D37E}" type="datetimeFigureOut">
              <a:rPr kumimoji="1" lang="ja-JP" altLang="en-US" smtClean="0"/>
              <a:pPr/>
              <a:t>2011/5/18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923C3-2120-4040-B818-8FFC57FB876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2BF0-2359-416E-8CB7-B8AF52D7D37E}" type="datetimeFigureOut">
              <a:rPr kumimoji="1" lang="ja-JP" altLang="en-US" smtClean="0"/>
              <a:pPr/>
              <a:t>2011/5/18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923C3-2120-4040-B818-8FFC57FB876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2BF0-2359-416E-8CB7-B8AF52D7D37E}" type="datetimeFigureOut">
              <a:rPr kumimoji="1" lang="ja-JP" altLang="en-US" smtClean="0"/>
              <a:pPr/>
              <a:t>2011/5/18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923C3-2120-4040-B818-8FFC57FB876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2BF0-2359-416E-8CB7-B8AF52D7D37E}" type="datetimeFigureOut">
              <a:rPr kumimoji="1" lang="ja-JP" altLang="en-US" smtClean="0"/>
              <a:pPr/>
              <a:t>2011/5/18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923C3-2120-4040-B818-8FFC57FB876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2BF0-2359-416E-8CB7-B8AF52D7D37E}" type="datetimeFigureOut">
              <a:rPr kumimoji="1" lang="ja-JP" altLang="en-US" smtClean="0"/>
              <a:pPr/>
              <a:t>2011/5/18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923C3-2120-4040-B818-8FFC57FB876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2BF0-2359-416E-8CB7-B8AF52D7D37E}" type="datetimeFigureOut">
              <a:rPr kumimoji="1" lang="ja-JP" altLang="en-US" smtClean="0"/>
              <a:pPr/>
              <a:t>2011/5/18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923C3-2120-4040-B818-8FFC57FB876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52BF0-2359-416E-8CB7-B8AF52D7D37E}" type="datetimeFigureOut">
              <a:rPr kumimoji="1" lang="ja-JP" altLang="en-US" smtClean="0"/>
              <a:pPr/>
              <a:t>2011/5/18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923C3-2120-4040-B818-8FFC57FB876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60040" y="1196752"/>
            <a:ext cx="7772400" cy="2403699"/>
          </a:xfrm>
        </p:spPr>
        <p:txBody>
          <a:bodyPr/>
          <a:lstStyle/>
          <a:p>
            <a:r>
              <a:rPr lang="en-US" altLang="ja-JP" dirty="0"/>
              <a:t>H</a:t>
            </a:r>
            <a:r>
              <a:rPr lang="en-US" altLang="ja-JP" dirty="0" smtClean="0"/>
              <a:t>igh gradient s</a:t>
            </a:r>
            <a:r>
              <a:rPr kumimoji="1" lang="en-US" altLang="ja-JP" dirty="0" smtClean="0"/>
              <a:t>tudies 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en-US" altLang="ja-JP" dirty="0" smtClean="0"/>
              <a:t>in simple setups</a:t>
            </a:r>
            <a:br>
              <a:rPr kumimoji="1" lang="en-US" altLang="ja-JP" dirty="0" smtClean="0"/>
            </a:br>
            <a:r>
              <a:rPr kumimoji="1" lang="en-US" altLang="ja-JP" sz="2800" dirty="0" smtClean="0"/>
              <a:t>(</a:t>
            </a:r>
            <a:r>
              <a:rPr lang="en-US" altLang="ja-JP" sz="2800" dirty="0" smtClean="0"/>
              <a:t>for discussion)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 smtClean="0"/>
              <a:t>T. Higo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DC breakdown/FE setup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CERN</a:t>
            </a:r>
          </a:p>
          <a:p>
            <a:r>
              <a:rPr lang="en-US" altLang="ja-JP" dirty="0" smtClean="0"/>
              <a:t>Uppsala</a:t>
            </a:r>
          </a:p>
          <a:p>
            <a:r>
              <a:rPr lang="en-US" altLang="ja-JP" dirty="0" smtClean="0"/>
              <a:t>SLAC  </a:t>
            </a:r>
          </a:p>
          <a:p>
            <a:r>
              <a:rPr lang="en-US" altLang="ja-JP" dirty="0" smtClean="0"/>
              <a:t>KEK</a:t>
            </a:r>
          </a:p>
          <a:p>
            <a:r>
              <a:rPr lang="en-US" altLang="ja-JP" dirty="0" smtClean="0"/>
              <a:t>Saitama U.</a:t>
            </a:r>
          </a:p>
          <a:p>
            <a:endParaRPr lang="en-US" altLang="ja-JP" dirty="0" smtClean="0"/>
          </a:p>
          <a:p>
            <a:r>
              <a:rPr lang="en-US" altLang="ja-JP" dirty="0" smtClean="0"/>
              <a:t>Any comment?</a:t>
            </a:r>
          </a:p>
          <a:p>
            <a:endParaRPr kumimoji="1" lang="ja-JP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Coupon surface study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CERN vast study exists in EDMS</a:t>
            </a:r>
          </a:p>
          <a:p>
            <a:r>
              <a:rPr lang="en-US" altLang="ja-JP" dirty="0" smtClean="0"/>
              <a:t>SLAC has experience  compiled well?</a:t>
            </a:r>
          </a:p>
          <a:p>
            <a:r>
              <a:rPr kumimoji="1" lang="en-US" altLang="ja-JP" dirty="0" smtClean="0"/>
              <a:t>KEK has experience  not </a:t>
            </a:r>
            <a:r>
              <a:rPr lang="en-US" altLang="ja-JP" dirty="0" smtClean="0"/>
              <a:t>well </a:t>
            </a:r>
            <a:r>
              <a:rPr kumimoji="1" lang="en-US" altLang="ja-JP" dirty="0" smtClean="0"/>
              <a:t>documented</a:t>
            </a:r>
          </a:p>
          <a:p>
            <a:endParaRPr lang="en-US" altLang="ja-JP" dirty="0" smtClean="0"/>
          </a:p>
          <a:p>
            <a:r>
              <a:rPr kumimoji="1" lang="en-US" altLang="ja-JP" dirty="0" smtClean="0"/>
              <a:t>Each group does as needed to confirm each technology</a:t>
            </a:r>
          </a:p>
          <a:p>
            <a:r>
              <a:rPr lang="en-US" altLang="ja-JP" dirty="0" smtClean="0"/>
              <a:t>Do we need any specific in collaboration?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Discussion on RF study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Can we confirm vast experimental data taken by Valery’s setup?</a:t>
            </a:r>
          </a:p>
          <a:p>
            <a:r>
              <a:rPr lang="en-US" altLang="ja-JP" dirty="0" smtClean="0"/>
              <a:t>Some of them may be worthwhile to restudy.</a:t>
            </a:r>
          </a:p>
          <a:p>
            <a:r>
              <a:rPr kumimoji="1" lang="en-US" altLang="ja-JP" dirty="0" smtClean="0"/>
              <a:t>What can we or should we do in a similar setup but </a:t>
            </a:r>
            <a:r>
              <a:rPr lang="en-US" altLang="ja-JP" dirty="0" smtClean="0"/>
              <a:t>in other view point?</a:t>
            </a:r>
          </a:p>
          <a:p>
            <a:endParaRPr kumimoji="1" lang="en-US" altLang="ja-JP" dirty="0" smtClean="0"/>
          </a:p>
          <a:p>
            <a:r>
              <a:rPr lang="en-US" altLang="ja-JP" dirty="0" smtClean="0"/>
              <a:t>Proposal</a:t>
            </a:r>
            <a:r>
              <a:rPr lang="en-US" altLang="ja-JP" smtClean="0"/>
              <a:t>, comment, ……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Aim </a:t>
            </a:r>
            <a:r>
              <a:rPr lang="en-US" altLang="ja-JP" dirty="0" smtClean="0"/>
              <a:t>and the way to proceed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We want it to </a:t>
            </a:r>
            <a:r>
              <a:rPr kumimoji="1" lang="en-US" altLang="ja-JP" dirty="0" smtClean="0">
                <a:solidFill>
                  <a:srgbClr val="FF0000"/>
                </a:solidFill>
              </a:rPr>
              <a:t>complement</a:t>
            </a:r>
            <a:r>
              <a:rPr kumimoji="1" lang="en-US" altLang="ja-JP" dirty="0" smtClean="0"/>
              <a:t> the tests with CLIC prototype structure evaluation.</a:t>
            </a:r>
          </a:p>
          <a:p>
            <a:r>
              <a:rPr lang="en-US" altLang="ja-JP" dirty="0" smtClean="0"/>
              <a:t>It should give us an insight to the </a:t>
            </a:r>
            <a:r>
              <a:rPr lang="en-US" altLang="ja-JP" dirty="0" smtClean="0">
                <a:solidFill>
                  <a:srgbClr val="FF0000"/>
                </a:solidFill>
              </a:rPr>
              <a:t>basic mechanism.</a:t>
            </a:r>
          </a:p>
          <a:p>
            <a:r>
              <a:rPr lang="en-US" altLang="ja-JP" dirty="0" smtClean="0"/>
              <a:t>It should be done in </a:t>
            </a:r>
            <a:r>
              <a:rPr lang="en-US" altLang="ja-JP" dirty="0" smtClean="0">
                <a:solidFill>
                  <a:srgbClr val="FF0000"/>
                </a:solidFill>
              </a:rPr>
              <a:t>well defined </a:t>
            </a:r>
            <a:r>
              <a:rPr lang="en-US" altLang="ja-JP" dirty="0" smtClean="0">
                <a:solidFill>
                  <a:srgbClr val="FF0000"/>
                </a:solidFill>
              </a:rPr>
              <a:t>situation.</a:t>
            </a:r>
            <a:endParaRPr lang="ja-JP" altLang="en-US" dirty="0" smtClean="0">
              <a:solidFill>
                <a:srgbClr val="FF0000"/>
              </a:solidFill>
            </a:endParaRPr>
          </a:p>
          <a:p>
            <a:r>
              <a:rPr kumimoji="1" lang="en-US" altLang="ja-JP" dirty="0" smtClean="0"/>
              <a:t>It should be done in </a:t>
            </a:r>
            <a:r>
              <a:rPr lang="en-US" altLang="ja-JP" dirty="0" smtClean="0">
                <a:solidFill>
                  <a:srgbClr val="FF0000"/>
                </a:solidFill>
              </a:rPr>
              <a:t>cheap and</a:t>
            </a:r>
            <a:r>
              <a:rPr kumimoji="1" lang="en-US" altLang="ja-JP" dirty="0" smtClean="0">
                <a:solidFill>
                  <a:srgbClr val="FF0000"/>
                </a:solidFill>
              </a:rPr>
              <a:t> </a:t>
            </a:r>
            <a:r>
              <a:rPr lang="en-US" altLang="ja-JP" dirty="0" smtClean="0">
                <a:solidFill>
                  <a:srgbClr val="FF0000"/>
                </a:solidFill>
              </a:rPr>
              <a:t>fast </a:t>
            </a:r>
            <a:r>
              <a:rPr lang="en-US" altLang="ja-JP" dirty="0" smtClean="0">
                <a:solidFill>
                  <a:srgbClr val="FF0000"/>
                </a:solidFill>
              </a:rPr>
              <a:t>turn </a:t>
            </a:r>
            <a:r>
              <a:rPr lang="en-US" altLang="ja-JP" dirty="0" smtClean="0">
                <a:solidFill>
                  <a:srgbClr val="FF0000"/>
                </a:solidFill>
              </a:rPr>
              <a:t>around </a:t>
            </a:r>
            <a:r>
              <a:rPr lang="en-US" altLang="ja-JP" dirty="0" smtClean="0"/>
              <a:t>mode</a:t>
            </a:r>
            <a:r>
              <a:rPr kumimoji="1" lang="en-US" altLang="ja-JP" dirty="0" smtClean="0"/>
              <a:t>.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 smtClean="0"/>
              <a:t>Possible RF facilities and their capacities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611560" y="1412776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kumimoji="1" lang="en-US" altLang="ja-JP" dirty="0" smtClean="0"/>
              <a:t>SLAC</a:t>
            </a:r>
          </a:p>
          <a:p>
            <a:pPr lvl="1"/>
            <a:r>
              <a:rPr lang="en-US" altLang="ja-JP" dirty="0" smtClean="0"/>
              <a:t>S</a:t>
            </a:r>
            <a:r>
              <a:rPr lang="en-US" altLang="ja-JP" dirty="0" smtClean="0"/>
              <a:t>ingle-cell stand   </a:t>
            </a:r>
            <a:r>
              <a:rPr lang="en-US" altLang="ja-JP" dirty="0" smtClean="0">
                <a:solidFill>
                  <a:schemeClr val="bg1">
                    <a:lumMod val="65000"/>
                  </a:schemeClr>
                </a:solidFill>
              </a:rPr>
              <a:t>10 tests/yr??</a:t>
            </a:r>
          </a:p>
          <a:p>
            <a:pPr lvl="1"/>
            <a:r>
              <a:rPr lang="en-US" altLang="ja-JP" dirty="0" smtClean="0"/>
              <a:t>P</a:t>
            </a:r>
            <a:r>
              <a:rPr kumimoji="1" lang="en-US" altLang="ja-JP" dirty="0" smtClean="0"/>
              <a:t>ulse heating   </a:t>
            </a:r>
            <a:r>
              <a:rPr kumimoji="1" lang="en-US" altLang="ja-JP" dirty="0" smtClean="0">
                <a:solidFill>
                  <a:schemeClr val="bg1">
                    <a:lumMod val="65000"/>
                  </a:schemeClr>
                </a:solidFill>
              </a:rPr>
              <a:t>specific to pulse heating??</a:t>
            </a:r>
          </a:p>
          <a:p>
            <a:pPr lvl="1"/>
            <a:r>
              <a:rPr lang="en-US" altLang="ja-JP" dirty="0" smtClean="0"/>
              <a:t>ASTA</a:t>
            </a:r>
            <a:r>
              <a:rPr kumimoji="1" lang="en-US" altLang="ja-JP" dirty="0" smtClean="0"/>
              <a:t>    </a:t>
            </a:r>
            <a:r>
              <a:rPr kumimoji="1" lang="en-US" altLang="ja-JP" dirty="0" smtClean="0">
                <a:solidFill>
                  <a:schemeClr val="bg1">
                    <a:lumMod val="65000"/>
                  </a:schemeClr>
                </a:solidFill>
              </a:rPr>
              <a:t>depends on other programs with high power??</a:t>
            </a:r>
          </a:p>
          <a:p>
            <a:pPr lvl="1"/>
            <a:r>
              <a:rPr lang="en-US" altLang="ja-JP" dirty="0" smtClean="0"/>
              <a:t>NLCTA  </a:t>
            </a:r>
            <a:r>
              <a:rPr lang="en-US" altLang="ja-JP" dirty="0" smtClean="0">
                <a:solidFill>
                  <a:schemeClr val="bg1">
                    <a:lumMod val="65000"/>
                  </a:schemeClr>
                </a:solidFill>
              </a:rPr>
              <a:t>conflict against prototype tests??</a:t>
            </a:r>
            <a:endParaRPr kumimoji="1" lang="en-US" altLang="ja-JP" dirty="0" smtClean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ja-JP" dirty="0" smtClean="0"/>
              <a:t>KEK</a:t>
            </a:r>
          </a:p>
          <a:p>
            <a:pPr lvl="1"/>
            <a:r>
              <a:rPr lang="en-US" altLang="ja-JP" dirty="0" smtClean="0"/>
              <a:t>KT1-B   </a:t>
            </a:r>
            <a:r>
              <a:rPr lang="en-US" altLang="ja-JP" dirty="0" smtClean="0">
                <a:solidFill>
                  <a:schemeClr val="bg1">
                    <a:lumMod val="65000"/>
                  </a:schemeClr>
                </a:solidFill>
              </a:rPr>
              <a:t>1 test/month X 8/yr ??</a:t>
            </a:r>
          </a:p>
          <a:p>
            <a:r>
              <a:rPr kumimoji="1" lang="en-US" altLang="ja-JP" dirty="0" smtClean="0"/>
              <a:t>CERN</a:t>
            </a:r>
          </a:p>
          <a:p>
            <a:r>
              <a:rPr lang="en-US" altLang="ja-JP" dirty="0" smtClean="0"/>
              <a:t>Others 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>
                <a:solidFill>
                  <a:srgbClr val="FF0000"/>
                </a:solidFill>
              </a:rPr>
              <a:t>What do study ?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>
                <a:solidFill>
                  <a:srgbClr val="00B0F0"/>
                </a:solidFill>
                <a:sym typeface="Wingdings" pitchFamily="2" charset="2"/>
              </a:rPr>
              <a:t>Geometry</a:t>
            </a:r>
          </a:p>
          <a:p>
            <a:pPr lvl="1"/>
            <a:r>
              <a:rPr lang="en-US" altLang="ja-JP" dirty="0" smtClean="0">
                <a:sym typeface="Wingdings" pitchFamily="2" charset="2"/>
              </a:rPr>
              <a:t>(</a:t>
            </a:r>
            <a:r>
              <a:rPr lang="en-US" altLang="ja-JP" dirty="0" err="1" smtClean="0">
                <a:sym typeface="Wingdings" pitchFamily="2" charset="2"/>
              </a:rPr>
              <a:t>a,t</a:t>
            </a:r>
            <a:r>
              <a:rPr lang="en-US" altLang="ja-JP" dirty="0" smtClean="0">
                <a:sym typeface="Wingdings" pitchFamily="2" charset="2"/>
              </a:rPr>
              <a:t>)    C10/CD10 </a:t>
            </a:r>
          </a:p>
          <a:p>
            <a:pPr lvl="1"/>
            <a:r>
              <a:rPr lang="en-US" altLang="ja-JP" dirty="0" err="1" smtClean="0">
                <a:sym typeface="Wingdings" pitchFamily="2" charset="2"/>
              </a:rPr>
              <a:t>u</a:t>
            </a:r>
            <a:r>
              <a:rPr kumimoji="1" lang="en-US" altLang="ja-JP" dirty="0" err="1" smtClean="0">
                <a:sym typeface="Wingdings" pitchFamily="2" charset="2"/>
              </a:rPr>
              <a:t>ndamp</a:t>
            </a:r>
            <a:r>
              <a:rPr kumimoji="1" lang="en-US" altLang="ja-JP" dirty="0" smtClean="0">
                <a:sym typeface="Wingdings" pitchFamily="2" charset="2"/>
              </a:rPr>
              <a:t> / heavy damp / DDS / choke</a:t>
            </a:r>
          </a:p>
          <a:p>
            <a:pPr lvl="1"/>
            <a:r>
              <a:rPr lang="en-US" altLang="ja-JP" dirty="0" smtClean="0">
                <a:sym typeface="Wingdings" pitchFamily="2" charset="2"/>
              </a:rPr>
              <a:t>Quad-like junction</a:t>
            </a:r>
            <a:endParaRPr kumimoji="1" lang="en-US" altLang="ja-JP" dirty="0" smtClean="0">
              <a:sym typeface="Wingdings" pitchFamily="2" charset="2"/>
            </a:endParaRPr>
          </a:p>
          <a:p>
            <a:r>
              <a:rPr lang="en-US" altLang="ja-JP" dirty="0" smtClean="0">
                <a:solidFill>
                  <a:srgbClr val="00B0F0"/>
                </a:solidFill>
                <a:sym typeface="Wingdings" pitchFamily="2" charset="2"/>
              </a:rPr>
              <a:t>SW / </a:t>
            </a:r>
            <a:r>
              <a:rPr lang="en-US" altLang="ja-JP" dirty="0" smtClean="0">
                <a:solidFill>
                  <a:srgbClr val="00B0F0"/>
                </a:solidFill>
                <a:sym typeface="Wingdings" pitchFamily="2" charset="2"/>
              </a:rPr>
              <a:t>TW</a:t>
            </a:r>
          </a:p>
          <a:p>
            <a:pPr lvl="1"/>
            <a:r>
              <a:rPr lang="en-US" altLang="ja-JP" dirty="0" smtClean="0">
                <a:sym typeface="Wingdings" pitchFamily="2" charset="2"/>
              </a:rPr>
              <a:t>1-, 3-, 10-cell SW </a:t>
            </a:r>
            <a:r>
              <a:rPr lang="en-US" altLang="ja-JP" dirty="0" err="1" smtClean="0">
                <a:sym typeface="Wingdings" pitchFamily="2" charset="2"/>
              </a:rPr>
              <a:t>vs</a:t>
            </a:r>
            <a:r>
              <a:rPr lang="en-US" altLang="ja-JP" dirty="0" smtClean="0">
                <a:sym typeface="Wingdings" pitchFamily="2" charset="2"/>
              </a:rPr>
              <a:t> 10-cell TW</a:t>
            </a:r>
            <a:endParaRPr lang="en-US" altLang="ja-JP" dirty="0" smtClean="0">
              <a:sym typeface="Wingdings" pitchFamily="2" charset="2"/>
            </a:endParaRPr>
          </a:p>
          <a:p>
            <a:r>
              <a:rPr lang="en-US" altLang="ja-JP" dirty="0" smtClean="0">
                <a:solidFill>
                  <a:srgbClr val="00B0F0"/>
                </a:solidFill>
                <a:sym typeface="Wingdings" pitchFamily="2" charset="2"/>
              </a:rPr>
              <a:t>Es / Hs</a:t>
            </a:r>
          </a:p>
          <a:p>
            <a:pPr lvl="1"/>
            <a:r>
              <a:rPr lang="en-US" altLang="ja-JP" dirty="0" smtClean="0">
                <a:sym typeface="Wingdings" pitchFamily="2" charset="2"/>
              </a:rPr>
              <a:t>Two-mode </a:t>
            </a:r>
            <a:endParaRPr lang="en-US" altLang="ja-JP" dirty="0" smtClean="0">
              <a:sym typeface="Wingdings" pitchFamily="2" charset="2"/>
            </a:endParaRPr>
          </a:p>
        </p:txBody>
      </p:sp>
      <p:sp>
        <p:nvSpPr>
          <p:cNvPr id="4" name="角丸四角形 3"/>
          <p:cNvSpPr/>
          <p:nvPr/>
        </p:nvSpPr>
        <p:spPr>
          <a:xfrm>
            <a:off x="1187624" y="2708920"/>
            <a:ext cx="5616624" cy="100811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What do </a:t>
            </a:r>
            <a:r>
              <a:rPr lang="en-US" altLang="ja-JP" dirty="0" smtClean="0">
                <a:solidFill>
                  <a:srgbClr val="FF0000"/>
                </a:solidFill>
              </a:rPr>
              <a:t>study?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ja-JP" dirty="0" smtClean="0">
                <a:solidFill>
                  <a:srgbClr val="00B0F0"/>
                </a:solidFill>
                <a:sym typeface="Wingdings" pitchFamily="2" charset="2"/>
              </a:rPr>
              <a:t>Material</a:t>
            </a:r>
          </a:p>
          <a:p>
            <a:pPr lvl="1"/>
            <a:r>
              <a:rPr kumimoji="1" lang="en-US" altLang="ja-JP" dirty="0" smtClean="0">
                <a:sym typeface="Wingdings" pitchFamily="2" charset="2"/>
              </a:rPr>
              <a:t>Impurity</a:t>
            </a:r>
          </a:p>
          <a:p>
            <a:pPr lvl="1"/>
            <a:r>
              <a:rPr lang="en-US" altLang="ja-JP" dirty="0" smtClean="0">
                <a:sym typeface="Wingdings" pitchFamily="2" charset="2"/>
              </a:rPr>
              <a:t>Inclusion; Ag, </a:t>
            </a:r>
            <a:r>
              <a:rPr lang="en-US" altLang="ja-JP" dirty="0" err="1" smtClean="0">
                <a:sym typeface="Wingdings" pitchFamily="2" charset="2"/>
              </a:rPr>
              <a:t>Zr</a:t>
            </a:r>
            <a:r>
              <a:rPr lang="en-US" altLang="ja-JP" dirty="0" smtClean="0">
                <a:sym typeface="Wingdings" pitchFamily="2" charset="2"/>
              </a:rPr>
              <a:t>, …</a:t>
            </a:r>
            <a:endParaRPr kumimoji="1" lang="en-US" altLang="ja-JP" dirty="0" smtClean="0">
              <a:sym typeface="Wingdings" pitchFamily="2" charset="2"/>
            </a:endParaRPr>
          </a:p>
          <a:p>
            <a:pPr lvl="1"/>
            <a:r>
              <a:rPr kumimoji="1" lang="en-US" altLang="ja-JP" dirty="0" smtClean="0">
                <a:sym typeface="Wingdings" pitchFamily="2" charset="2"/>
              </a:rPr>
              <a:t>Crystal structure</a:t>
            </a:r>
          </a:p>
          <a:p>
            <a:pPr lvl="2"/>
            <a:r>
              <a:rPr lang="en-US" altLang="ja-JP" dirty="0" smtClean="0">
                <a:sym typeface="Wingdings" pitchFamily="2" charset="2"/>
              </a:rPr>
              <a:t>Fine Grain, Large Grain</a:t>
            </a:r>
            <a:endParaRPr kumimoji="1" lang="en-US" altLang="ja-JP" dirty="0" smtClean="0">
              <a:sym typeface="Wingdings" pitchFamily="2" charset="2"/>
            </a:endParaRPr>
          </a:p>
          <a:p>
            <a:r>
              <a:rPr lang="en-US" altLang="ja-JP" dirty="0" smtClean="0">
                <a:solidFill>
                  <a:srgbClr val="00B0F0"/>
                </a:solidFill>
                <a:sym typeface="Wingdings" pitchFamily="2" charset="2"/>
              </a:rPr>
              <a:t>Machining</a:t>
            </a:r>
          </a:p>
          <a:p>
            <a:pPr lvl="1"/>
            <a:r>
              <a:rPr kumimoji="1" lang="en-US" altLang="ja-JP" dirty="0" smtClean="0">
                <a:sym typeface="Wingdings" pitchFamily="2" charset="2"/>
              </a:rPr>
              <a:t>Turning</a:t>
            </a:r>
          </a:p>
          <a:p>
            <a:pPr lvl="1"/>
            <a:r>
              <a:rPr lang="en-US" altLang="ja-JP" dirty="0" smtClean="0">
                <a:sym typeface="Wingdings" pitchFamily="2" charset="2"/>
              </a:rPr>
              <a:t>Milling</a:t>
            </a:r>
          </a:p>
          <a:p>
            <a:pPr lvl="2"/>
            <a:r>
              <a:rPr kumimoji="1" lang="en-US" altLang="ja-JP" dirty="0" smtClean="0">
                <a:sym typeface="Wingdings" pitchFamily="2" charset="2"/>
              </a:rPr>
              <a:t>Carbide, diamond, Ra, ball end mill, end mill, ….</a:t>
            </a:r>
          </a:p>
          <a:p>
            <a:pPr lvl="1"/>
            <a:r>
              <a:rPr lang="en-US" altLang="ja-JP" dirty="0" smtClean="0">
                <a:sym typeface="Wingdings" pitchFamily="2" charset="2"/>
              </a:rPr>
              <a:t>Burr, chamfer, step, rounding, ……</a:t>
            </a:r>
            <a:endParaRPr kumimoji="1" lang="en-US" altLang="ja-JP" dirty="0" smtClean="0">
              <a:sym typeface="Wingdings" pitchFamily="2" charset="2"/>
            </a:endParaRPr>
          </a:p>
        </p:txBody>
      </p:sp>
      <p:sp>
        <p:nvSpPr>
          <p:cNvPr id="5" name="角丸四角形 4"/>
          <p:cNvSpPr/>
          <p:nvPr/>
        </p:nvSpPr>
        <p:spPr>
          <a:xfrm>
            <a:off x="1187624" y="2564904"/>
            <a:ext cx="3168352" cy="115212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角丸四角形 5"/>
          <p:cNvSpPr/>
          <p:nvPr/>
        </p:nvSpPr>
        <p:spPr>
          <a:xfrm>
            <a:off x="1187624" y="4221088"/>
            <a:ext cx="5976664" cy="1800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What do </a:t>
            </a:r>
            <a:r>
              <a:rPr lang="en-US" altLang="ja-JP" dirty="0" smtClean="0">
                <a:solidFill>
                  <a:srgbClr val="FF0000"/>
                </a:solidFill>
              </a:rPr>
              <a:t>study?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>
                <a:solidFill>
                  <a:srgbClr val="00B0F0"/>
                </a:solidFill>
                <a:sym typeface="Wingdings" pitchFamily="2" charset="2"/>
              </a:rPr>
              <a:t>Surface treatment</a:t>
            </a:r>
          </a:p>
          <a:p>
            <a:pPr lvl="1"/>
            <a:r>
              <a:rPr lang="en-US" altLang="ja-JP" dirty="0" smtClean="0">
                <a:sym typeface="Wingdings" pitchFamily="2" charset="2"/>
              </a:rPr>
              <a:t>HPR or other cleaning such as dry ice</a:t>
            </a:r>
          </a:p>
          <a:p>
            <a:pPr lvl="1"/>
            <a:r>
              <a:rPr lang="en-US" altLang="ja-JP" dirty="0" smtClean="0">
                <a:sym typeface="Wingdings" pitchFamily="2" charset="2"/>
              </a:rPr>
              <a:t>CP, EP</a:t>
            </a:r>
          </a:p>
          <a:p>
            <a:pPr lvl="1"/>
            <a:r>
              <a:rPr lang="en-US" altLang="ja-JP" dirty="0" smtClean="0">
                <a:sym typeface="Wingdings" pitchFamily="2" charset="2"/>
              </a:rPr>
              <a:t>Melting by EBW</a:t>
            </a:r>
          </a:p>
          <a:p>
            <a:r>
              <a:rPr lang="en-US" altLang="ja-JP" dirty="0" smtClean="0">
                <a:solidFill>
                  <a:srgbClr val="00B0F0"/>
                </a:solidFill>
                <a:sym typeface="Wingdings" pitchFamily="2" charset="2"/>
              </a:rPr>
              <a:t>High temperature treatment</a:t>
            </a:r>
          </a:p>
          <a:p>
            <a:pPr lvl="1"/>
            <a:r>
              <a:rPr lang="en-US" altLang="ja-JP" dirty="0" smtClean="0">
                <a:sym typeface="Wingdings" pitchFamily="2" charset="2"/>
              </a:rPr>
              <a:t>Vacuum bake</a:t>
            </a:r>
          </a:p>
          <a:p>
            <a:pPr lvl="1"/>
            <a:r>
              <a:rPr lang="en-US" altLang="ja-JP" dirty="0" smtClean="0">
                <a:sym typeface="Wingdings" pitchFamily="2" charset="2"/>
              </a:rPr>
              <a:t>Hydrogen furnace</a:t>
            </a:r>
          </a:p>
          <a:p>
            <a:pPr lvl="1"/>
            <a:r>
              <a:rPr lang="en-US" altLang="ja-JP" dirty="0" smtClean="0">
                <a:sym typeface="Wingdings" pitchFamily="2" charset="2"/>
              </a:rPr>
              <a:t>Partial hydrogen gas + vacuum</a:t>
            </a:r>
            <a:endParaRPr lang="en-US" altLang="ja-JP" dirty="0" smtClean="0">
              <a:sym typeface="Wingdings" pitchFamily="2" charset="2"/>
            </a:endParaRPr>
          </a:p>
        </p:txBody>
      </p:sp>
      <p:sp>
        <p:nvSpPr>
          <p:cNvPr id="4" name="角丸四角形 3"/>
          <p:cNvSpPr/>
          <p:nvPr/>
        </p:nvSpPr>
        <p:spPr>
          <a:xfrm>
            <a:off x="1187624" y="2276872"/>
            <a:ext cx="5760640" cy="144016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角丸四角形 4"/>
          <p:cNvSpPr/>
          <p:nvPr/>
        </p:nvSpPr>
        <p:spPr>
          <a:xfrm>
            <a:off x="1187624" y="4293096"/>
            <a:ext cx="4608512" cy="15841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How to study </a:t>
            </a:r>
            <a:r>
              <a:rPr lang="en-US" altLang="ja-JP" dirty="0" smtClean="0"/>
              <a:t>with s</a:t>
            </a:r>
            <a:r>
              <a:rPr kumimoji="1" lang="en-US" altLang="ja-JP" dirty="0" smtClean="0"/>
              <a:t>ingle-cell </a:t>
            </a:r>
            <a:r>
              <a:rPr kumimoji="1" lang="en-US" altLang="ja-JP" dirty="0" smtClean="0"/>
              <a:t>setup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611560" y="1484784"/>
            <a:ext cx="8075240" cy="4641379"/>
          </a:xfrm>
        </p:spPr>
        <p:txBody>
          <a:bodyPr>
            <a:normAutofit fontScale="92500" lnSpcReduction="10000"/>
          </a:bodyPr>
          <a:lstStyle/>
          <a:p>
            <a:r>
              <a:rPr lang="en-US" altLang="ja-JP" dirty="0" smtClean="0"/>
              <a:t>Need a </a:t>
            </a:r>
            <a:r>
              <a:rPr lang="en-US" altLang="ja-JP" dirty="0" smtClean="0">
                <a:solidFill>
                  <a:srgbClr val="00B0F0"/>
                </a:solidFill>
              </a:rPr>
              <a:t>reference p</a:t>
            </a:r>
            <a:r>
              <a:rPr kumimoji="1" lang="en-US" altLang="ja-JP" dirty="0" smtClean="0">
                <a:solidFill>
                  <a:srgbClr val="00B0F0"/>
                </a:solidFill>
              </a:rPr>
              <a:t>rocessing protocol</a:t>
            </a:r>
          </a:p>
          <a:p>
            <a:pPr lvl="1"/>
            <a:r>
              <a:rPr lang="en-US" altLang="ja-JP" dirty="0" smtClean="0"/>
              <a:t>Valery’s is well established and suitable?</a:t>
            </a:r>
          </a:p>
          <a:p>
            <a:pPr lvl="2"/>
            <a:r>
              <a:rPr lang="en-US" altLang="ja-JP" dirty="0" smtClean="0"/>
              <a:t>Without stopping by BD, fast, …..?</a:t>
            </a:r>
          </a:p>
          <a:p>
            <a:pPr lvl="1"/>
            <a:r>
              <a:rPr lang="en-US" altLang="ja-JP" dirty="0" smtClean="0"/>
              <a:t>Should be applied to full range of study items</a:t>
            </a:r>
            <a:endParaRPr kumimoji="1" lang="en-US" altLang="ja-JP" dirty="0" smtClean="0"/>
          </a:p>
          <a:p>
            <a:r>
              <a:rPr lang="en-US" altLang="ja-JP" dirty="0" smtClean="0"/>
              <a:t>Try to see the </a:t>
            </a:r>
            <a:r>
              <a:rPr lang="en-US" altLang="ja-JP" dirty="0" smtClean="0">
                <a:solidFill>
                  <a:srgbClr val="00B0F0"/>
                </a:solidFill>
              </a:rPr>
              <a:t>processing stage</a:t>
            </a:r>
          </a:p>
          <a:p>
            <a:pPr lvl="1"/>
            <a:r>
              <a:rPr lang="en-US" altLang="ja-JP" dirty="0" smtClean="0"/>
              <a:t>Stop and inspect at very early stage</a:t>
            </a:r>
          </a:p>
          <a:p>
            <a:r>
              <a:rPr kumimoji="1" lang="en-US" altLang="ja-JP" dirty="0" smtClean="0"/>
              <a:t>Evaluate at </a:t>
            </a:r>
            <a:r>
              <a:rPr kumimoji="1" lang="en-US" altLang="ja-JP" dirty="0" smtClean="0">
                <a:solidFill>
                  <a:srgbClr val="00B0F0"/>
                </a:solidFill>
              </a:rPr>
              <a:t>various target levels</a:t>
            </a:r>
          </a:p>
          <a:p>
            <a:pPr lvl="1"/>
            <a:r>
              <a:rPr lang="en-US" altLang="ja-JP" dirty="0" smtClean="0"/>
              <a:t>Evaluate such as BDR at </a:t>
            </a:r>
            <a:r>
              <a:rPr lang="en-US" altLang="ja-JP" dirty="0" smtClean="0"/>
              <a:t>medium </a:t>
            </a:r>
            <a:r>
              <a:rPr lang="en-US" altLang="ja-JP" dirty="0" err="1" smtClean="0"/>
              <a:t>Eacc</a:t>
            </a:r>
            <a:r>
              <a:rPr lang="en-US" altLang="ja-JP" dirty="0" smtClean="0"/>
              <a:t>=80MV/m? before going to ultimately high level 100—120 and 150-- level</a:t>
            </a:r>
            <a:endParaRPr lang="en-US" altLang="ja-JP" dirty="0" smtClean="0"/>
          </a:p>
          <a:p>
            <a:pPr lvl="1"/>
            <a:endParaRPr kumimoji="1" lang="en-US" altLang="ja-JP" dirty="0" smtClean="0"/>
          </a:p>
          <a:p>
            <a:endParaRPr kumimoji="1" lang="ja-JP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C10 / CD10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On-going?</a:t>
            </a:r>
          </a:p>
          <a:p>
            <a:r>
              <a:rPr lang="en-US" altLang="ja-JP" dirty="0" smtClean="0"/>
              <a:t>How seriously do we proceed now?</a:t>
            </a:r>
          </a:p>
          <a:p>
            <a:endParaRPr kumimoji="1" lang="en-US" altLang="ja-JP" dirty="0" smtClean="0"/>
          </a:p>
          <a:p>
            <a:r>
              <a:rPr lang="en-US" altLang="ja-JP" dirty="0" smtClean="0"/>
              <a:t>Need to evaluate for TW case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Pulse heating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In-situ time-dependent evaluation</a:t>
            </a:r>
          </a:p>
          <a:p>
            <a:r>
              <a:rPr lang="en-US" altLang="ja-JP" dirty="0" smtClean="0"/>
              <a:t>It help us understand the evolution and possibly the key </a:t>
            </a:r>
            <a:r>
              <a:rPr lang="en-US" altLang="ja-JP" dirty="0" smtClean="0"/>
              <a:t>mechanism</a:t>
            </a:r>
          </a:p>
          <a:p>
            <a:endParaRPr kumimoji="1" lang="en-US" altLang="ja-JP" dirty="0" smtClean="0"/>
          </a:p>
          <a:p>
            <a:r>
              <a:rPr lang="en-US" altLang="ja-JP" dirty="0" smtClean="0"/>
              <a:t>Any specific study proposal?</a:t>
            </a:r>
            <a:endParaRPr kumimoji="1" lang="ja-JP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422</Words>
  <Application>Microsoft Office PowerPoint</Application>
  <PresentationFormat>画面に合わせる (4:3)</PresentationFormat>
  <Paragraphs>86</Paragraphs>
  <Slides>12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3" baseType="lpstr">
      <vt:lpstr>Office テーマ</vt:lpstr>
      <vt:lpstr>High gradient studies  in simple setups (for discussion)</vt:lpstr>
      <vt:lpstr>Aim and the way to proceed</vt:lpstr>
      <vt:lpstr>Possible RF facilities and their capacities</vt:lpstr>
      <vt:lpstr>What do study ?</vt:lpstr>
      <vt:lpstr>What do study?</vt:lpstr>
      <vt:lpstr>What do study?</vt:lpstr>
      <vt:lpstr>How to study with single-cell setup</vt:lpstr>
      <vt:lpstr>C10 / CD10</vt:lpstr>
      <vt:lpstr>Pulse heating</vt:lpstr>
      <vt:lpstr>DC breakdown/FE setup</vt:lpstr>
      <vt:lpstr>Coupon surface study</vt:lpstr>
      <vt:lpstr>Discussion on RF study</vt:lpstr>
    </vt:vector>
  </TitlesOfParts>
  <Company>KEK Accelerator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 gradient studies in concert</dc:title>
  <dc:creator>Higo</dc:creator>
  <cp:lastModifiedBy>Higo</cp:lastModifiedBy>
  <cp:revision>13</cp:revision>
  <dcterms:created xsi:type="dcterms:W3CDTF">2011-05-17T11:58:19Z</dcterms:created>
  <dcterms:modified xsi:type="dcterms:W3CDTF">2011-05-18T15:26:58Z</dcterms:modified>
</cp:coreProperties>
</file>